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0" r:id="rId5"/>
    <p:sldId id="296" r:id="rId6"/>
    <p:sldId id="297" r:id="rId7"/>
    <p:sldId id="298" r:id="rId8"/>
    <p:sldId id="299" r:id="rId9"/>
    <p:sldId id="300" r:id="rId10"/>
    <p:sldId id="301" r:id="rId11"/>
    <p:sldId id="318" r:id="rId12"/>
    <p:sldId id="302" r:id="rId13"/>
    <p:sldId id="303" r:id="rId14"/>
    <p:sldId id="304" r:id="rId15"/>
    <p:sldId id="305" r:id="rId16"/>
    <p:sldId id="306" r:id="rId17"/>
    <p:sldId id="308" r:id="rId18"/>
    <p:sldId id="310" r:id="rId19"/>
    <p:sldId id="313" r:id="rId20"/>
    <p:sldId id="312" r:id="rId21"/>
    <p:sldId id="311" r:id="rId22"/>
    <p:sldId id="315" r:id="rId23"/>
    <p:sldId id="314" r:id="rId24"/>
    <p:sldId id="316" r:id="rId25"/>
    <p:sldId id="317" r:id="rId26"/>
    <p:sldId id="319" r:id="rId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  <a:srgbClr val="E87B1C"/>
    <a:srgbClr val="333333"/>
    <a:srgbClr val="005A74"/>
    <a:srgbClr val="934C94"/>
    <a:srgbClr val="8A5BE7"/>
    <a:srgbClr val="A82CE0"/>
    <a:srgbClr val="57257D"/>
    <a:srgbClr val="BDB789"/>
    <a:srgbClr val="939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552" autoAdjust="0"/>
  </p:normalViewPr>
  <p:slideViewPr>
    <p:cSldViewPr>
      <p:cViewPr varScale="1">
        <p:scale>
          <a:sx n="117" d="100"/>
          <a:sy n="117" d="100"/>
        </p:scale>
        <p:origin x="141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0ECDA-E2C2-4F41-8023-CF14EF4EF55D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D3958-33A3-4BF7-B28F-1CB191787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098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279BC-4182-462B-A944-114989A11DC7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D4E8F-0691-455F-AAD8-AA2A347F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3255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281F0-3DFA-4354-9153-147C58ADB10C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2EE4-69F2-4F3D-B044-6A89A052299B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311F-B4DA-4CE2-8F4B-A4267AD3AEC4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EA03-70A5-40A0-8880-206B40FB5038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BF13-1389-4C72-B69A-0F3E31D089F7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EABB-5CAA-40A1-861E-62C1F80DA76B}" type="datetime1">
              <a:rPr lang="fr-FR" smtClean="0"/>
              <a:t>09/09/2020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ECC-5450-4CF9-ADB1-7C4F1DF9A237}" type="datetime1">
              <a:rPr lang="fr-FR" smtClean="0"/>
              <a:t>09/09/2020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EC39-7C79-49CB-828A-90E86CE3F72E}" type="datetime1">
              <a:rPr lang="fr-FR" smtClean="0"/>
              <a:t>09/09/2020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2C9D-1D77-4B47-A94D-488ACD73F7DE}" type="datetime1">
              <a:rPr lang="fr-FR" smtClean="0"/>
              <a:t>09/09/2020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146E-EFB6-45C1-B76E-D0181DDF99AA}" type="datetime1">
              <a:rPr lang="fr-FR" smtClean="0"/>
              <a:t>09/09/2020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4132F-8255-4888-A1B4-4111CDC2FFF2}" type="datetime1">
              <a:rPr lang="fr-FR" smtClean="0"/>
              <a:t>09/09/2020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096F0-8158-4BC5-B66A-10818960EC38}" type="datetime1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IDE-information-systems/SensorThingsAPI/wiki" TargetMode="External"/><Relationship Id="rId2" Type="http://schemas.openxmlformats.org/officeDocument/2006/relationships/hyperlink" Target="https://en.wikipedia.org/wiki/Open_Data_Protoco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standards/om" TargetMode="External"/><Relationship Id="rId2" Type="http://schemas.openxmlformats.org/officeDocument/2006/relationships/hyperlink" Target="http://docs.opengeospatial.org/is/15-078r6/15-078r6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sb.fraunhofer.de/servlet/is/82077/" TargetMode="External"/><Relationship Id="rId2" Type="http://schemas.openxmlformats.org/officeDocument/2006/relationships/hyperlink" Target="https://doi.org/10.3390/geosciences80602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e-inside.fr/fr/page/api4inspi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411" y="2060848"/>
            <a:ext cx="5653531" cy="2232248"/>
          </a:xfrm>
          <a:prstGeom prst="rect">
            <a:avLst/>
          </a:prstGeom>
          <a:solidFill>
            <a:srgbClr val="E87B1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79512" y="2404773"/>
            <a:ext cx="5400600" cy="1528283"/>
            <a:chOff x="179512" y="2404773"/>
            <a:chExt cx="5400600" cy="1528283"/>
          </a:xfrm>
        </p:grpSpPr>
        <p:sp>
          <p:nvSpPr>
            <p:cNvPr id="7" name="ZoneTexte 6"/>
            <p:cNvSpPr txBox="1"/>
            <p:nvPr/>
          </p:nvSpPr>
          <p:spPr>
            <a:xfrm>
              <a:off x="179512" y="2404773"/>
              <a:ext cx="54006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b="1" cap="all" dirty="0" smtClean="0">
                  <a:solidFill>
                    <a:schemeClr val="bg1"/>
                  </a:solidFill>
                </a:rPr>
                <a:t>Nouvelle API </a:t>
              </a:r>
              <a:r>
                <a:rPr lang="fr-FR" sz="2000" b="1" cap="all" dirty="0" err="1" smtClean="0">
                  <a:solidFill>
                    <a:schemeClr val="bg1"/>
                  </a:solidFill>
                </a:rPr>
                <a:t>interoperable</a:t>
              </a:r>
              <a:r>
                <a:rPr lang="fr-FR" sz="2000" b="1" cap="all" dirty="0" smtClean="0">
                  <a:solidFill>
                    <a:schemeClr val="bg1"/>
                  </a:solidFill>
                </a:rPr>
                <a:t> de diffusion d’observation:</a:t>
              </a:r>
              <a:endParaRPr lang="fr-FR" sz="2000" b="1" cap="all" dirty="0">
                <a:solidFill>
                  <a:schemeClr val="bg1"/>
                </a:solidFill>
              </a:endParaRPr>
            </a:p>
            <a:p>
              <a:r>
                <a:rPr lang="fr-FR" sz="2000" b="1" cap="all" dirty="0" err="1" smtClean="0">
                  <a:solidFill>
                    <a:schemeClr val="bg1"/>
                  </a:solidFill>
                  <a:latin typeface="+mj-lt"/>
                </a:rPr>
                <a:t>SensorThings</a:t>
              </a:r>
              <a:r>
                <a:rPr lang="fr-FR" sz="2000" b="1" cap="all" dirty="0" smtClean="0">
                  <a:solidFill>
                    <a:schemeClr val="bg1"/>
                  </a:solidFill>
                  <a:latin typeface="+mj-lt"/>
                </a:rPr>
                <a:t> API</a:t>
              </a:r>
              <a:endParaRPr lang="fr-FR" sz="2000" b="1" cap="all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23528" y="3501008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179512" y="3563724"/>
              <a:ext cx="5400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cap="all" dirty="0" err="1" smtClean="0">
                  <a:solidFill>
                    <a:schemeClr val="bg1"/>
                  </a:solidFill>
                  <a:latin typeface="+mj-lt"/>
                </a:rPr>
                <a:t>s.grellet</a:t>
              </a:r>
              <a:endParaRPr lang="fr-FR" sz="2000" b="1" cap="all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75" y="0"/>
            <a:ext cx="4139952" cy="37296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4" y="5844189"/>
            <a:ext cx="1889070" cy="7430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6140490"/>
            <a:ext cx="2808312" cy="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95536" y="692696"/>
            <a:ext cx="828092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France : observation qualité</a:t>
            </a: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Pas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de pesticides mais seuils de détection différents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Changement de méthode mesure/labo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Problème matériel entre Mai et Novembre ? Autre raison ?</a:t>
            </a:r>
            <a:endParaRPr lang="fr-FR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8801"/>
          <a:stretch/>
        </p:blipFill>
        <p:spPr>
          <a:xfrm>
            <a:off x="467544" y="1484784"/>
            <a:ext cx="7200800" cy="37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88443"/>
            <a:ext cx="7458075" cy="3905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5536" y="692696"/>
            <a:ext cx="82809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France : qualité / quantité eau de surface</a:t>
            </a:r>
          </a:p>
        </p:txBody>
      </p:sp>
      <p:sp>
        <p:nvSpPr>
          <p:cNvPr id="4" name="Bulle ronde 3"/>
          <p:cNvSpPr/>
          <p:nvPr/>
        </p:nvSpPr>
        <p:spPr>
          <a:xfrm>
            <a:off x="107504" y="3429000"/>
            <a:ext cx="1872208" cy="936104"/>
          </a:xfrm>
          <a:prstGeom prst="wedgeEllipseCallout">
            <a:avLst>
              <a:gd name="adj1" fmla="val 101533"/>
              <a:gd name="adj2" fmla="val 1121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- 1 station qualité</a:t>
            </a:r>
          </a:p>
          <a:p>
            <a:pPr algn="ctr"/>
            <a:r>
              <a:rPr lang="fr-FR" sz="1400" dirty="0" smtClean="0"/>
              <a:t>- 1 station quantité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058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95536" y="692696"/>
            <a:ext cx="82809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Qualité / quantité eau de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surface</a:t>
            </a: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61" y="3356992"/>
            <a:ext cx="4323313" cy="30009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6" y="1656891"/>
            <a:ext cx="3805609" cy="47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95536" y="692696"/>
            <a:ext cx="828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Qualité / quantité eau de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surface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Interrogation séparée des stations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" y="1772816"/>
            <a:ext cx="9034924" cy="26642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" y="4334085"/>
            <a:ext cx="6869500" cy="25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95536" y="692696"/>
            <a:ext cx="828092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Qualité / quantité eau de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surface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600" dirty="0">
                <a:latin typeface="Arial" pitchFamily="34" charset="0"/>
                <a:cs typeface="Arial" pitchFamily="34" charset="0"/>
              </a:rPr>
              <a:t>Co-visualisation 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des données</a:t>
            </a:r>
            <a:endParaRPr lang="fr-FR" sz="16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6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8820473" cy="26617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36504" y="5877272"/>
            <a:ext cx="3352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Quantité en cours d’exposition </a:t>
            </a:r>
          </a:p>
          <a:p>
            <a:r>
              <a:rPr lang="fr-FR" dirty="0" smtClean="0"/>
              <a:t>selon </a:t>
            </a:r>
            <a:r>
              <a:rPr lang="fr-FR" dirty="0" err="1" smtClean="0"/>
              <a:t>SensorThings</a:t>
            </a:r>
            <a:r>
              <a:rPr lang="fr-FR" dirty="0" smtClean="0"/>
              <a:t> API</a:t>
            </a:r>
          </a:p>
          <a:p>
            <a:r>
              <a:rPr lang="fr-FR" dirty="0" smtClean="0"/>
              <a:t>(compressé sur le graphique)</a:t>
            </a:r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6552728" y="4149080"/>
            <a:ext cx="2195736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CliENT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&gt; API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API</a:t>
            </a: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63241"/>
            <a:ext cx="9036496" cy="48905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043789" y="4725144"/>
            <a:ext cx="509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HATEAOS </a:t>
            </a:r>
          </a:p>
          <a:p>
            <a:r>
              <a:rPr lang="fr-FR" dirty="0" smtClean="0"/>
              <a:t>(</a:t>
            </a:r>
            <a:r>
              <a:rPr lang="en-US" u="sng" dirty="0"/>
              <a:t>Hypermedia</a:t>
            </a:r>
            <a:r>
              <a:rPr lang="en-US" dirty="0"/>
              <a:t> as the Engine of Application </a:t>
            </a:r>
            <a:r>
              <a:rPr lang="en-US" dirty="0" smtClean="0"/>
              <a:t>State)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32240" y="227687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RESTful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17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CliENT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&gt; API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RESTful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Basé sur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OData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(Open Data Protocol :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2"/>
              </a:rPr>
              <a:t>https://en.wikipedia.org/wiki/Open_Data_Protocol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)</a:t>
            </a:r>
          </a:p>
          <a:p>
            <a:pPr marL="285750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Possibilité de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requêtage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très importante 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Filtres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temporels, spatiaux, sur les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résultats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Gestion de la quantité d’information retournée (réduire ou augmenter les propriétés retournées)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Manipulation de chaînes de caractères, comparateurs numérique, date…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Cf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https://github.com/INSIDE-information-systems/SensorThingsAPI/wiki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API REST en lecture mais aussi en écriture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Ex : les capteurs eau quantité souterraines BRGM poussent leurs données dans un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SensorThings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API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3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CliENT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&gt; API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HATEOAS -&gt; exemple de traversée de liens Observation -&gt;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Datastream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Timeseries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) -&gt;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ObserverProperty</a:t>
            </a: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82" y="5476258"/>
            <a:ext cx="6552316" cy="15531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" y="2000746"/>
            <a:ext cx="5793824" cy="3413939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5436096" y="5085184"/>
            <a:ext cx="72008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CliENT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&gt; API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Interopérabilité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Technique : standard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OGC </a:t>
            </a:r>
            <a:r>
              <a:rPr lang="fr-FR" sz="1400" dirty="0">
                <a:latin typeface="Arial" pitchFamily="34" charset="0"/>
                <a:cs typeface="Arial" pitchFamily="34" charset="0"/>
                <a:hlinkClick r:id="rId2"/>
              </a:rPr>
              <a:t>http://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2"/>
              </a:rPr>
              <a:t>docs.opengeospatial.org/is/15-078r6/15-078r6.html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Sémantique : basé sur Observations &amp;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Measurements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(ISO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19156) : </a:t>
            </a:r>
            <a:r>
              <a:rPr lang="fr-FR" sz="1400" dirty="0">
                <a:latin typeface="Arial" pitchFamily="34" charset="0"/>
                <a:cs typeface="Arial" pitchFamily="34" charset="0"/>
                <a:hlinkClick r:id="rId3"/>
              </a:rPr>
              <a:t>https://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www.ogc.org/standards/om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ure 2 : Sensing Profile Core Entit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500957"/>
            <a:ext cx="5472608" cy="381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9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CliENT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&gt; API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Dynamique : 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EU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travail labélisation service de téléchargement INSPIRE pour les Observations: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2"/>
              </a:rPr>
              <a:t>https://doi.org/10.3390/geosciences8060221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projets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H2020,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qualité air EU ST API …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France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Déploiement en cours :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Hub’Eau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BRGM, INRAE, IFREMER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International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Forte activité Amérique du Nord, Taïwan/Singapour, COVID ST API,…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Activité pôle INSIDE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Test et contribution au standard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Test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choix et contribution à une implémentation open source de 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référence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Fraunhofer IOSB FROST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>
                <a:latin typeface="Arial" pitchFamily="34" charset="0"/>
                <a:cs typeface="Arial" pitchFamily="34" charset="0"/>
                <a:hlinkClick r:id="rId3"/>
              </a:rPr>
              <a:t>https://www.iosb.fraunhofer.de/servlet/is/82077/</a:t>
            </a:r>
            <a:r>
              <a:rPr lang="fr-FR" sz="14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Test et contribution au standard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Déploiement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endpoints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8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33601"/>
          <a:stretch/>
        </p:blipFill>
        <p:spPr>
          <a:xfrm>
            <a:off x="3563888" y="980728"/>
            <a:ext cx="5580112" cy="587727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95536" y="692696"/>
            <a:ext cx="828092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Projet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API4INSPIRE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et R&amp;D INSIDE pour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Hub’Eau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4797152"/>
            <a:ext cx="36327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Données OFB, BRGM, LUBV (</a:t>
            </a:r>
            <a:r>
              <a:rPr lang="fr-FR" sz="1200" i="1" dirty="0"/>
              <a:t>Land </a:t>
            </a:r>
            <a:endParaRPr lang="fr-FR" sz="1200" i="1" dirty="0" smtClean="0"/>
          </a:p>
          <a:p>
            <a:r>
              <a:rPr lang="fr-FR" sz="1200" i="1" dirty="0" err="1" smtClean="0"/>
              <a:t>Baden-Württemberg</a:t>
            </a:r>
            <a:r>
              <a:rPr lang="fr-FR" sz="1200" i="1" dirty="0" smtClean="0"/>
              <a:t>)- plusieurs </a:t>
            </a:r>
            <a:r>
              <a:rPr lang="fr-FR" sz="1200" i="1" dirty="0" err="1" smtClean="0"/>
              <a:t>endpoints</a:t>
            </a:r>
            <a:r>
              <a:rPr lang="fr-FR" sz="1200" i="1" dirty="0" smtClean="0"/>
              <a:t> </a:t>
            </a:r>
          </a:p>
          <a:p>
            <a:r>
              <a:rPr lang="fr-FR" sz="1200" i="1" dirty="0" err="1" smtClean="0"/>
              <a:t>SensorThings</a:t>
            </a:r>
            <a:r>
              <a:rPr lang="fr-FR" sz="1200" i="1" dirty="0" smtClean="0"/>
              <a:t> API consommés</a:t>
            </a:r>
          </a:p>
          <a:p>
            <a:endParaRPr lang="fr-FR" sz="1200" i="1" dirty="0" smtClean="0"/>
          </a:p>
          <a:p>
            <a:r>
              <a:rPr lang="fr-FR" sz="1200" i="1" dirty="0" smtClean="0"/>
              <a:t>France : 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quantité eau souterraine pseudo temps réel</a:t>
            </a:r>
          </a:p>
          <a:p>
            <a:r>
              <a:rPr lang="fr-FR" sz="1200" i="1" dirty="0" smtClean="0"/>
              <a:t>capteurs GPRS </a:t>
            </a:r>
            <a:r>
              <a:rPr lang="fr-FR" sz="1200" i="1" smtClean="0"/>
              <a:t>BRGM (2020</a:t>
            </a:r>
            <a:r>
              <a:rPr lang="fr-FR" sz="1200" i="1" dirty="0"/>
              <a:t>)</a:t>
            </a:r>
            <a:endParaRPr lang="fr-FR" sz="1200" i="1" dirty="0" smtClean="0"/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quantité eau de surface : alimenté par </a:t>
            </a:r>
          </a:p>
          <a:p>
            <a:r>
              <a:rPr lang="fr-FR" sz="1200" i="1" dirty="0" smtClean="0"/>
              <a:t>service web SCHAPI (2020)</a:t>
            </a:r>
            <a:endParaRPr lang="fr-FR" sz="1200" i="1" dirty="0"/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qualité eau de surface : sur photo Naïades 2018</a:t>
            </a:r>
          </a:p>
        </p:txBody>
      </p:sp>
    </p:spTree>
    <p:extLst>
      <p:ext uri="{BB962C8B-B14F-4D97-AF65-F5344CB8AC3E}">
        <p14:creationId xmlns:p14="http://schemas.microsoft.com/office/powerpoint/2010/main" val="36962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Conclusion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 </a:t>
            </a: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Exemple d’usage à travers un client web générique (car implémentant les principes de l’interopérabilité)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b="1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Interopérabilité technique &amp; sémantique</a:t>
            </a:r>
          </a:p>
          <a:p>
            <a:pPr marL="285750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Facilitation du déploiement ET de la consommation</a:t>
            </a:r>
          </a:p>
          <a:p>
            <a:pPr marL="285750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Ouvre la porte à de nombreux cas d’usage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Même thématique mais entre pays (ex : cas Franco - Allemand)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Même pays mais plusieurs thématiques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756000" lvl="3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§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Autre ex :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SensorThings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API hydrométrie et quantité eau souterraine pour les nappes d’accompagnement ou les systèmes karstiques</a:t>
            </a:r>
            <a:endParaRPr lang="fr-FR" sz="1400" b="1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Choix et contribution à une implémentation open-source de référence (FROST)</a:t>
            </a:r>
          </a:p>
          <a:p>
            <a:pPr marL="285750" indent="-285750">
              <a:spcAft>
                <a:spcPts val="600"/>
              </a:spcAft>
              <a:buClr>
                <a:srgbClr val="E87B1C"/>
              </a:buClr>
              <a:buSzPct val="105000"/>
              <a:buFont typeface="Symbol" panose="05050102010706020507" pitchFamily="18" charset="2"/>
              <a:buChar char="Þ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Rationalisation des coûts, rapidité de déploiement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Conclusion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 </a:t>
            </a: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Perspectives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>
                <a:latin typeface="Arial" pitchFamily="34" charset="0"/>
                <a:cs typeface="Arial" pitchFamily="34" charset="0"/>
              </a:rPr>
              <a:t>Mise en Beta dans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Hub’Eau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Développement d’un client QGIS pour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SensorThings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API dans la roadmap INSIDE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Lien avec d’autres API interopérables par le biais d’URI dans les réponses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1" y="3013939"/>
            <a:ext cx="5671757" cy="370033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83968" y="4323563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URI -&gt; description </a:t>
            </a:r>
            <a:r>
              <a:rPr lang="fr-FR" sz="1400" dirty="0" smtClean="0"/>
              <a:t>selon interopérabilité internationale</a:t>
            </a:r>
          </a:p>
          <a:p>
            <a:r>
              <a:rPr lang="fr-FR" sz="1400" dirty="0" smtClean="0"/>
              <a:t>station hydrométrique (mériterait une autre présentation).</a:t>
            </a:r>
            <a:endParaRPr lang="fr-FR" sz="1400" dirty="0" smtClean="0"/>
          </a:p>
        </p:txBody>
      </p:sp>
    </p:spTree>
    <p:extLst>
      <p:ext uri="{BB962C8B-B14F-4D97-AF65-F5344CB8AC3E}">
        <p14:creationId xmlns:p14="http://schemas.microsoft.com/office/powerpoint/2010/main" val="35678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92696"/>
            <a:ext cx="82809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Conclusion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>
                <a:solidFill>
                  <a:srgbClr val="878787"/>
                </a:solidFill>
                <a:latin typeface="Arial" pitchFamily="34" charset="0"/>
              </a:rPr>
              <a:t>SensorThings</a:t>
            </a: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 API </a:t>
            </a: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Perspectives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Lien avec d’autres API interopérables par le biais d’URI dans les réponses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0" y="2204864"/>
            <a:ext cx="6499788" cy="458462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15816" y="3284984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URI -&gt; registre BRGM</a:t>
            </a:r>
          </a:p>
        </p:txBody>
      </p:sp>
    </p:spTree>
    <p:extLst>
      <p:ext uri="{BB962C8B-B14F-4D97-AF65-F5344CB8AC3E}">
        <p14:creationId xmlns:p14="http://schemas.microsoft.com/office/powerpoint/2010/main" val="179334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52574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6259368"/>
            <a:ext cx="2808312" cy="421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906056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s.grellet@brgm.fr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1520" y="548680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952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21953"/>
          <a:stretch/>
        </p:blipFill>
        <p:spPr>
          <a:xfrm>
            <a:off x="1126237" y="2060848"/>
            <a:ext cx="8025755" cy="43651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5536" y="692696"/>
            <a:ext cx="82809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Franco – 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Allemand</a:t>
            </a: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8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801296"/>
            <a:ext cx="5652120" cy="50433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5536" y="692696"/>
            <a:ext cx="8280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Focus : stations qualité eau de surface</a:t>
            </a:r>
          </a:p>
        </p:txBody>
      </p:sp>
    </p:spTree>
    <p:extLst>
      <p:ext uri="{BB962C8B-B14F-4D97-AF65-F5344CB8AC3E}">
        <p14:creationId xmlns:p14="http://schemas.microsoft.com/office/powerpoint/2010/main" val="17469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59919"/>
            <a:ext cx="3969246" cy="486415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5536" y="692696"/>
            <a:ext cx="828092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</p:txBody>
      </p:sp>
      <p:sp>
        <p:nvSpPr>
          <p:cNvPr id="7" name="Bulle ronde 6"/>
          <p:cNvSpPr/>
          <p:nvPr/>
        </p:nvSpPr>
        <p:spPr>
          <a:xfrm>
            <a:off x="3760862" y="2132856"/>
            <a:ext cx="2486372" cy="792088"/>
          </a:xfrm>
          <a:prstGeom prst="wedgeEllipseCallout">
            <a:avLst>
              <a:gd name="adj1" fmla="val 54141"/>
              <a:gd name="adj2" fmla="val 110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OFB : LE </a:t>
            </a:r>
            <a:r>
              <a:rPr lang="fr-FR" sz="1400" dirty="0"/>
              <a:t>RHIN À </a:t>
            </a:r>
            <a:r>
              <a:rPr lang="fr-FR" sz="1400" dirty="0" smtClean="0"/>
              <a:t>DRUSENHEIM</a:t>
            </a:r>
            <a:endParaRPr lang="fr-FR" sz="1400" dirty="0"/>
          </a:p>
        </p:txBody>
      </p:sp>
      <p:sp>
        <p:nvSpPr>
          <p:cNvPr id="8" name="Bulle ronde 7"/>
          <p:cNvSpPr/>
          <p:nvPr/>
        </p:nvSpPr>
        <p:spPr>
          <a:xfrm>
            <a:off x="3065126" y="3418684"/>
            <a:ext cx="2486372" cy="792088"/>
          </a:xfrm>
          <a:prstGeom prst="wedgeEllipseCallout">
            <a:avLst>
              <a:gd name="adj1" fmla="val 82336"/>
              <a:gd name="adj2" fmla="val 22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LUBV : </a:t>
            </a:r>
            <a:r>
              <a:rPr lang="fr-FR" sz="1400" dirty="0" err="1" smtClean="0"/>
              <a:t>bei</a:t>
            </a:r>
            <a:r>
              <a:rPr lang="fr-FR" sz="1400" dirty="0" smtClean="0"/>
              <a:t> </a:t>
            </a:r>
            <a:r>
              <a:rPr lang="fr-FR" sz="1400" dirty="0" err="1"/>
              <a:t>Grauelsbaum</a:t>
            </a:r>
            <a:r>
              <a:rPr lang="fr-FR" sz="1400" dirty="0"/>
              <a:t> (XX317.00)</a:t>
            </a:r>
          </a:p>
        </p:txBody>
      </p:sp>
    </p:spTree>
    <p:extLst>
      <p:ext uri="{BB962C8B-B14F-4D97-AF65-F5344CB8AC3E}">
        <p14:creationId xmlns:p14="http://schemas.microsoft.com/office/powerpoint/2010/main" val="3428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976398"/>
            <a:ext cx="4110887" cy="36755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924944"/>
            <a:ext cx="3370709" cy="37269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536" y="692696"/>
            <a:ext cx="82809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Accès aux observations disponibles des stations</a:t>
            </a:r>
          </a:p>
        </p:txBody>
      </p:sp>
    </p:spTree>
    <p:extLst>
      <p:ext uri="{BB962C8B-B14F-4D97-AF65-F5344CB8AC3E}">
        <p14:creationId xmlns:p14="http://schemas.microsoft.com/office/powerpoint/2010/main" val="18202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764"/>
            <a:ext cx="6339518" cy="194102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22" y="2852936"/>
            <a:ext cx="3181278" cy="24359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16268"/>
            <a:ext cx="6498362" cy="19733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692696"/>
            <a:ext cx="82809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Observations concernant le Calcium</a:t>
            </a: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95536" y="692696"/>
            <a:ext cx="828092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Observations concernant le Calcium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Possibilité d’interroger chaque point d’observation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Zoom dans le graph, export, etc…</a:t>
            </a: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1817"/>
            <a:ext cx="9144000" cy="27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2893"/>
            <a:ext cx="8601819" cy="425044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692696"/>
            <a:ext cx="828092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Exemples de déploiements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Franco – Allemand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fr-FR" sz="1400" dirty="0" smtClean="0">
                <a:latin typeface="Arial" pitchFamily="34" charset="0"/>
                <a:cs typeface="Arial" pitchFamily="34" charset="0"/>
              </a:rPr>
              <a:t>Co-visualisation des observations Calcium</a:t>
            </a:r>
            <a:endParaRPr lang="fr-FR" sz="16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39EA9FCE00FB409FA9E498B3D4B0D7" ma:contentTypeVersion="15" ma:contentTypeDescription="Crée un document." ma:contentTypeScope="" ma:versionID="ca289e61c0ba21244937f102945fdb54">
  <xsd:schema xmlns:xsd="http://www.w3.org/2001/XMLSchema" xmlns:xs="http://www.w3.org/2001/XMLSchema" xmlns:p="http://schemas.microsoft.com/office/2006/metadata/properties" xmlns:ns1="http://schemas.microsoft.com/sharepoint/v3" xmlns:ns3="93aa9028-f072-4ed2-8577-92a54578b289" xmlns:ns4="378afea9-8180-4a05-8589-e87031dc45c9" targetNamespace="http://schemas.microsoft.com/office/2006/metadata/properties" ma:root="true" ma:fieldsID="11a9e346cd94493b9bda0a0ce3f66faa" ns1:_="" ns3:_="" ns4:_="">
    <xsd:import namespace="http://schemas.microsoft.com/sharepoint/v3"/>
    <xsd:import namespace="93aa9028-f072-4ed2-8577-92a54578b289"/>
    <xsd:import namespace="378afea9-8180-4a05-8589-e87031dc45c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a9028-f072-4ed2-8577-92a54578b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afea9-8180-4a05-8589-e87031dc45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E2F60A-1141-4F7B-AD18-77D216E8B000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78afea9-8180-4a05-8589-e87031dc45c9"/>
    <ds:schemaRef ds:uri="http://purl.org/dc/terms/"/>
    <ds:schemaRef ds:uri="93aa9028-f072-4ed2-8577-92a54578b28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B5385B-4E00-4B13-B093-380C207731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8EB67-427E-41F3-85C1-89E977836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aa9028-f072-4ed2-8577-92a54578b289"/>
    <ds:schemaRef ds:uri="378afea9-8180-4a05-8589-e87031dc45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10665</TotalTime>
  <Words>709</Words>
  <Application>Microsoft Office PowerPoint</Application>
  <PresentationFormat>Affichage à l'écran (4:3)</PresentationFormat>
  <Paragraphs>160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 New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PPT - Version anglaise</dc:title>
  <dc:creator>Laurent</dc:creator>
  <cp:lastModifiedBy>Grellet Sylvain</cp:lastModifiedBy>
  <cp:revision>373</cp:revision>
  <dcterms:created xsi:type="dcterms:W3CDTF">2014-02-12T09:48:16Z</dcterms:created>
  <dcterms:modified xsi:type="dcterms:W3CDTF">2020-09-09T12:52:39Z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0x0101009139EA9FCE00FB409FA9E498B3D4B0D7</vt:lpwstr>
  </property>
</Properties>
</file>